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65" r:id="rId4"/>
    <p:sldId id="266" r:id="rId5"/>
    <p:sldId id="261" r:id="rId6"/>
    <p:sldId id="264" r:id="rId7"/>
    <p:sldId id="262" r:id="rId8"/>
    <p:sldId id="263" r:id="rId9"/>
    <p:sldId id="257" r:id="rId10"/>
    <p:sldId id="259" r:id="rId11"/>
    <p:sldId id="260" r:id="rId12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45" autoAdjust="0"/>
    <p:restoredTop sz="94660"/>
  </p:normalViewPr>
  <p:slideViewPr>
    <p:cSldViewPr snapToGrid="0">
      <p:cViewPr>
        <p:scale>
          <a:sx n="75" d="100"/>
          <a:sy n="75" d="100"/>
        </p:scale>
        <p:origin x="9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1EC2-4ED1-42E5-A80B-44AE758CD8B2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26A8A-991B-4170-9FE7-AF271A58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455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1EC2-4ED1-42E5-A80B-44AE758CD8B2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26A8A-991B-4170-9FE7-AF271A58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25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1EC2-4ED1-42E5-A80B-44AE758CD8B2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26A8A-991B-4170-9FE7-AF271A58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52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1EC2-4ED1-42E5-A80B-44AE758CD8B2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26A8A-991B-4170-9FE7-AF271A58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94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1EC2-4ED1-42E5-A80B-44AE758CD8B2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26A8A-991B-4170-9FE7-AF271A58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949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1EC2-4ED1-42E5-A80B-44AE758CD8B2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26A8A-991B-4170-9FE7-AF271A58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714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1EC2-4ED1-42E5-A80B-44AE758CD8B2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26A8A-991B-4170-9FE7-AF271A58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1EC2-4ED1-42E5-A80B-44AE758CD8B2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26A8A-991B-4170-9FE7-AF271A58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550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1EC2-4ED1-42E5-A80B-44AE758CD8B2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26A8A-991B-4170-9FE7-AF271A58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72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1EC2-4ED1-42E5-A80B-44AE758CD8B2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26A8A-991B-4170-9FE7-AF271A58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57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1EC2-4ED1-42E5-A80B-44AE758CD8B2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26A8A-991B-4170-9FE7-AF271A58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259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ED1EC2-4ED1-42E5-A80B-44AE758CD8B2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26A8A-991B-4170-9FE7-AF271A58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767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CRF-I Units: </a:t>
            </a:r>
            <a:br>
              <a:rPr lang="en-US" dirty="0" smtClean="0"/>
            </a:br>
            <a:r>
              <a:rPr lang="en-US" dirty="0" smtClean="0"/>
              <a:t>some change some didn’t.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05/07/18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060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9358"/>
          <a:stretch/>
        </p:blipFill>
        <p:spPr>
          <a:xfrm>
            <a:off x="446551" y="454575"/>
            <a:ext cx="11278578" cy="62002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5520" y="5092161"/>
            <a:ext cx="9524595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00B050"/>
                </a:solidFill>
              </a:rPr>
              <a:t>WE AGREED ALL OF </a:t>
            </a:r>
            <a:r>
              <a:rPr lang="en-US" sz="4000" b="1" dirty="0" smtClean="0">
                <a:solidFill>
                  <a:srgbClr val="00B050"/>
                </a:solidFill>
              </a:rPr>
              <a:t>THESE</a:t>
            </a:r>
            <a:r>
              <a:rPr lang="en-US" sz="4000" dirty="0" smtClean="0">
                <a:solidFill>
                  <a:srgbClr val="00B050"/>
                </a:solidFill>
              </a:rPr>
              <a:t> SHOULD BE CRF-P</a:t>
            </a:r>
            <a:endParaRPr lang="en-US" sz="4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580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30"/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CRF-I Units that could be CRF-P…</a:t>
            </a:r>
            <a:br>
              <a:rPr lang="en-US" dirty="0" smtClean="0"/>
            </a:br>
            <a:r>
              <a:rPr lang="en-US" dirty="0" smtClean="0"/>
              <a:t>but don’t work well with our current </a:t>
            </a:r>
            <a:r>
              <a:rPr lang="en-US" dirty="0" err="1" smtClean="0"/>
              <a:t>timebins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601866" y="6288306"/>
            <a:ext cx="698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our </a:t>
            </a:r>
            <a:r>
              <a:rPr lang="en-US" dirty="0" err="1" smtClean="0"/>
              <a:t>timebins</a:t>
            </a:r>
            <a:r>
              <a:rPr lang="en-US" dirty="0" smtClean="0"/>
              <a:t> (-100 to -50 </a:t>
            </a:r>
            <a:r>
              <a:rPr lang="en-US" dirty="0" err="1" smtClean="0"/>
              <a:t>ms</a:t>
            </a:r>
            <a:r>
              <a:rPr lang="en-US" dirty="0" smtClean="0"/>
              <a:t>, -50 to 0ms, 0 to +50 </a:t>
            </a:r>
            <a:r>
              <a:rPr lang="en-US" dirty="0" err="1" smtClean="0"/>
              <a:t>ms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711200" y="1689992"/>
            <a:ext cx="10007599" cy="4334190"/>
            <a:chOff x="1495157" y="1971367"/>
            <a:chExt cx="8053495" cy="3305266"/>
          </a:xfrm>
        </p:grpSpPr>
        <p:grpSp>
          <p:nvGrpSpPr>
            <p:cNvPr id="20" name="Group 19"/>
            <p:cNvGrpSpPr/>
            <p:nvPr/>
          </p:nvGrpSpPr>
          <p:grpSpPr>
            <a:xfrm>
              <a:off x="6519854" y="2299000"/>
              <a:ext cx="2888270" cy="2670904"/>
              <a:chOff x="0" y="2404430"/>
              <a:chExt cx="3464560" cy="3132452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365760" y="2404430"/>
                <a:ext cx="3098800" cy="2819400"/>
                <a:chOff x="365760" y="2404430"/>
                <a:chExt cx="3098800" cy="2819400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37688" t="64138" r="36457" b="12167"/>
                <a:stretch/>
              </p:blipFill>
              <p:spPr>
                <a:xfrm>
                  <a:off x="421640" y="2404430"/>
                  <a:ext cx="2987040" cy="152400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7952" t="64770" r="35225" b="13905"/>
                <a:stretch/>
              </p:blipFill>
              <p:spPr>
                <a:xfrm>
                  <a:off x="365760" y="3852230"/>
                  <a:ext cx="3098800" cy="1371600"/>
                </a:xfrm>
                <a:prstGeom prst="rect">
                  <a:avLst/>
                </a:prstGeom>
              </p:spPr>
            </p:pic>
          </p:grpSp>
          <p:pic>
            <p:nvPicPr>
              <p:cNvPr id="29" name="Picture 28"/>
              <p:cNvPicPr>
                <a:picLocks noChangeAspect="1"/>
              </p:cNvPicPr>
              <p:nvPr/>
            </p:nvPicPr>
            <p:blipFill rotWithShape="1">
              <a:blip r:embed="rId4"/>
              <a:srcRect l="-182" t="22221" r="40970" b="13989"/>
              <a:stretch/>
            </p:blipFill>
            <p:spPr>
              <a:xfrm>
                <a:off x="0" y="5253992"/>
                <a:ext cx="3200399" cy="282890"/>
              </a:xfrm>
              <a:prstGeom prst="rect">
                <a:avLst/>
              </a:prstGeom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4549361" y="2229211"/>
              <a:ext cx="1802046" cy="2788737"/>
              <a:chOff x="1296361" y="1497331"/>
              <a:chExt cx="1802046" cy="2788737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5"/>
              <a:srcRect t="4101" b="78181"/>
              <a:stretch/>
            </p:blipFill>
            <p:spPr>
              <a:xfrm>
                <a:off x="1296361" y="4082884"/>
                <a:ext cx="1802046" cy="203184"/>
              </a:xfrm>
              <a:prstGeom prst="rect">
                <a:avLst/>
              </a:prstGeom>
            </p:spPr>
          </p:pic>
          <p:grpSp>
            <p:nvGrpSpPr>
              <p:cNvPr id="25" name="Group 24"/>
              <p:cNvGrpSpPr/>
              <p:nvPr/>
            </p:nvGrpSpPr>
            <p:grpSpPr>
              <a:xfrm>
                <a:off x="1416367" y="1497331"/>
                <a:ext cx="1630680" cy="2410458"/>
                <a:chOff x="3664267" y="223520"/>
                <a:chExt cx="1630680" cy="2410458"/>
              </a:xfrm>
            </p:grpSpPr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17022" t="65400" r="68995" b="14697"/>
                <a:stretch/>
              </p:blipFill>
              <p:spPr>
                <a:xfrm>
                  <a:off x="3664267" y="223520"/>
                  <a:ext cx="1615440" cy="1280160"/>
                </a:xfrm>
                <a:prstGeom prst="rect">
                  <a:avLst/>
                </a:prstGeom>
              </p:spPr>
            </p:pic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17462" t="65954" r="68819" b="15169"/>
                <a:stretch/>
              </p:blipFill>
              <p:spPr>
                <a:xfrm>
                  <a:off x="3709987" y="1419859"/>
                  <a:ext cx="1584960" cy="1214119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Rectangle 22"/>
            <p:cNvSpPr/>
            <p:nvPr/>
          </p:nvSpPr>
          <p:spPr>
            <a:xfrm>
              <a:off x="1495157" y="1971367"/>
              <a:ext cx="8053495" cy="3305266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1672605" y="2299000"/>
              <a:ext cx="2708309" cy="2694984"/>
              <a:chOff x="1434872" y="1065711"/>
              <a:chExt cx="2295525" cy="2284231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1714500" y="1065711"/>
                <a:ext cx="1584960" cy="1799409"/>
                <a:chOff x="1714500" y="1065711"/>
                <a:chExt cx="1584960" cy="1799409"/>
              </a:xfrm>
            </p:grpSpPr>
            <p:pic>
              <p:nvPicPr>
                <p:cNvPr id="35" name="Picture 34"/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31720" t="33752" r="55870" b="52133"/>
                <a:stretch/>
              </p:blipFill>
              <p:spPr>
                <a:xfrm>
                  <a:off x="1865811" y="1065711"/>
                  <a:ext cx="1433649" cy="907869"/>
                </a:xfrm>
                <a:prstGeom prst="rect">
                  <a:avLst/>
                </a:prstGeom>
              </p:spPr>
            </p:pic>
            <p:pic>
              <p:nvPicPr>
                <p:cNvPr id="36" name="Picture 35"/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30938" t="33888" r="55343" b="52251"/>
                <a:stretch/>
              </p:blipFill>
              <p:spPr>
                <a:xfrm>
                  <a:off x="1714500" y="1973580"/>
                  <a:ext cx="1584960" cy="891540"/>
                </a:xfrm>
                <a:prstGeom prst="rect">
                  <a:avLst/>
                </a:prstGeom>
              </p:spPr>
            </p:pic>
          </p:grpSp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34872" y="3111817"/>
                <a:ext cx="2295525" cy="238125"/>
              </a:xfrm>
              <a:prstGeom prst="rect">
                <a:avLst/>
              </a:prstGeom>
            </p:spPr>
          </p:pic>
        </p:grpSp>
      </p:grpSp>
      <p:grpSp>
        <p:nvGrpSpPr>
          <p:cNvPr id="56" name="Group 55"/>
          <p:cNvGrpSpPr/>
          <p:nvPr/>
        </p:nvGrpSpPr>
        <p:grpSpPr>
          <a:xfrm>
            <a:off x="670560" y="1646320"/>
            <a:ext cx="10007599" cy="4334190"/>
            <a:chOff x="1495157" y="1971367"/>
            <a:chExt cx="8053495" cy="3305266"/>
          </a:xfrm>
        </p:grpSpPr>
        <p:grpSp>
          <p:nvGrpSpPr>
            <p:cNvPr id="57" name="Group 56"/>
            <p:cNvGrpSpPr/>
            <p:nvPr/>
          </p:nvGrpSpPr>
          <p:grpSpPr>
            <a:xfrm>
              <a:off x="6519854" y="2299000"/>
              <a:ext cx="2888270" cy="2670904"/>
              <a:chOff x="0" y="2404430"/>
              <a:chExt cx="3464560" cy="3132452"/>
            </a:xfrm>
          </p:grpSpPr>
          <p:grpSp>
            <p:nvGrpSpPr>
              <p:cNvPr id="69" name="Group 68"/>
              <p:cNvGrpSpPr/>
              <p:nvPr/>
            </p:nvGrpSpPr>
            <p:grpSpPr>
              <a:xfrm>
                <a:off x="365760" y="2404430"/>
                <a:ext cx="3098800" cy="2819400"/>
                <a:chOff x="365760" y="2404430"/>
                <a:chExt cx="3098800" cy="2819400"/>
              </a:xfrm>
            </p:grpSpPr>
            <p:pic>
              <p:nvPicPr>
                <p:cNvPr id="71" name="Picture 70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37688" t="64138" r="36457" b="12167"/>
                <a:stretch/>
              </p:blipFill>
              <p:spPr>
                <a:xfrm>
                  <a:off x="421640" y="2404430"/>
                  <a:ext cx="2987040" cy="1524000"/>
                </a:xfrm>
                <a:prstGeom prst="rect">
                  <a:avLst/>
                </a:prstGeom>
              </p:spPr>
            </p:pic>
            <p:pic>
              <p:nvPicPr>
                <p:cNvPr id="72" name="Picture 71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7952" t="64770" r="35225" b="13905"/>
                <a:stretch/>
              </p:blipFill>
              <p:spPr>
                <a:xfrm>
                  <a:off x="365760" y="3852230"/>
                  <a:ext cx="3098800" cy="1371600"/>
                </a:xfrm>
                <a:prstGeom prst="rect">
                  <a:avLst/>
                </a:prstGeom>
              </p:spPr>
            </p:pic>
          </p:grpSp>
          <p:pic>
            <p:nvPicPr>
              <p:cNvPr id="70" name="Picture 69"/>
              <p:cNvPicPr>
                <a:picLocks noChangeAspect="1"/>
              </p:cNvPicPr>
              <p:nvPr/>
            </p:nvPicPr>
            <p:blipFill rotWithShape="1">
              <a:blip r:embed="rId4"/>
              <a:srcRect l="-182" t="22221" r="40970" b="13989"/>
              <a:stretch/>
            </p:blipFill>
            <p:spPr>
              <a:xfrm>
                <a:off x="0" y="5253992"/>
                <a:ext cx="3200399" cy="282890"/>
              </a:xfrm>
              <a:prstGeom prst="rect">
                <a:avLst/>
              </a:prstGeom>
            </p:spPr>
          </p:pic>
        </p:grpSp>
        <p:grpSp>
          <p:nvGrpSpPr>
            <p:cNvPr id="58" name="Group 57"/>
            <p:cNvGrpSpPr/>
            <p:nvPr/>
          </p:nvGrpSpPr>
          <p:grpSpPr>
            <a:xfrm>
              <a:off x="4549361" y="2229211"/>
              <a:ext cx="1802046" cy="2788737"/>
              <a:chOff x="1296361" y="1497331"/>
              <a:chExt cx="1802046" cy="2788737"/>
            </a:xfrm>
          </p:grpSpPr>
          <p:pic>
            <p:nvPicPr>
              <p:cNvPr id="65" name="Picture 64"/>
              <p:cNvPicPr>
                <a:picLocks noChangeAspect="1"/>
              </p:cNvPicPr>
              <p:nvPr/>
            </p:nvPicPr>
            <p:blipFill rotWithShape="1">
              <a:blip r:embed="rId5"/>
              <a:srcRect t="4101" b="78181"/>
              <a:stretch/>
            </p:blipFill>
            <p:spPr>
              <a:xfrm>
                <a:off x="1296361" y="4082884"/>
                <a:ext cx="1802046" cy="203184"/>
              </a:xfrm>
              <a:prstGeom prst="rect">
                <a:avLst/>
              </a:prstGeom>
            </p:spPr>
          </p:pic>
          <p:grpSp>
            <p:nvGrpSpPr>
              <p:cNvPr id="66" name="Group 65"/>
              <p:cNvGrpSpPr/>
              <p:nvPr/>
            </p:nvGrpSpPr>
            <p:grpSpPr>
              <a:xfrm>
                <a:off x="1416367" y="1497331"/>
                <a:ext cx="1630680" cy="2410458"/>
                <a:chOff x="3664267" y="223520"/>
                <a:chExt cx="1630680" cy="2410458"/>
              </a:xfrm>
            </p:grpSpPr>
            <p:pic>
              <p:nvPicPr>
                <p:cNvPr id="67" name="Picture 66"/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17022" t="65400" r="68995" b="14697"/>
                <a:stretch/>
              </p:blipFill>
              <p:spPr>
                <a:xfrm>
                  <a:off x="3664267" y="223520"/>
                  <a:ext cx="1615440" cy="1280160"/>
                </a:xfrm>
                <a:prstGeom prst="rect">
                  <a:avLst/>
                </a:prstGeom>
              </p:spPr>
            </p:pic>
            <p:pic>
              <p:nvPicPr>
                <p:cNvPr id="68" name="Picture 67"/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17462" t="65954" r="68819" b="15169"/>
                <a:stretch/>
              </p:blipFill>
              <p:spPr>
                <a:xfrm>
                  <a:off x="3709987" y="1419859"/>
                  <a:ext cx="1584960" cy="1214119"/>
                </a:xfrm>
                <a:prstGeom prst="rect">
                  <a:avLst/>
                </a:prstGeom>
              </p:spPr>
            </p:pic>
          </p:grpSp>
        </p:grpSp>
        <p:sp>
          <p:nvSpPr>
            <p:cNvPr id="59" name="Rectangle 58"/>
            <p:cNvSpPr/>
            <p:nvPr/>
          </p:nvSpPr>
          <p:spPr>
            <a:xfrm>
              <a:off x="1495157" y="1971367"/>
              <a:ext cx="8053495" cy="3305266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1672605" y="2299000"/>
              <a:ext cx="2708309" cy="2694984"/>
              <a:chOff x="1434872" y="1065711"/>
              <a:chExt cx="2295525" cy="2284231"/>
            </a:xfrm>
          </p:grpSpPr>
          <p:grpSp>
            <p:nvGrpSpPr>
              <p:cNvPr id="61" name="Group 60"/>
              <p:cNvGrpSpPr/>
              <p:nvPr/>
            </p:nvGrpSpPr>
            <p:grpSpPr>
              <a:xfrm>
                <a:off x="1714500" y="1065711"/>
                <a:ext cx="1584960" cy="1799409"/>
                <a:chOff x="1714500" y="1065711"/>
                <a:chExt cx="1584960" cy="1799409"/>
              </a:xfrm>
            </p:grpSpPr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31720" t="33752" r="55870" b="52133"/>
                <a:stretch/>
              </p:blipFill>
              <p:spPr>
                <a:xfrm>
                  <a:off x="1865811" y="1065711"/>
                  <a:ext cx="1433649" cy="907869"/>
                </a:xfrm>
                <a:prstGeom prst="rect">
                  <a:avLst/>
                </a:prstGeom>
              </p:spPr>
            </p:pic>
            <p:pic>
              <p:nvPicPr>
                <p:cNvPr id="64" name="Picture 63"/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30938" t="33888" r="55343" b="52251"/>
                <a:stretch/>
              </p:blipFill>
              <p:spPr>
                <a:xfrm>
                  <a:off x="1714500" y="1973580"/>
                  <a:ext cx="1584960" cy="891540"/>
                </a:xfrm>
                <a:prstGeom prst="rect">
                  <a:avLst/>
                </a:prstGeom>
              </p:spPr>
            </p:pic>
          </p:grpSp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34872" y="3111817"/>
                <a:ext cx="2295525" cy="238125"/>
              </a:xfrm>
              <a:prstGeom prst="rect">
                <a:avLst/>
              </a:prstGeom>
            </p:spPr>
          </p:pic>
        </p:grpSp>
      </p:grpSp>
      <p:sp>
        <p:nvSpPr>
          <p:cNvPr id="4" name="TextBox 3"/>
          <p:cNvSpPr txBox="1"/>
          <p:nvPr/>
        </p:nvSpPr>
        <p:spPr>
          <a:xfrm>
            <a:off x="1864661" y="1515171"/>
            <a:ext cx="14959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FF0000"/>
                </a:solidFill>
              </a:rPr>
              <a:t> CRF-I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094211" y="1501993"/>
            <a:ext cx="14959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FF0000"/>
                </a:solidFill>
              </a:rPr>
              <a:t> CRF-I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11200" y="6054007"/>
            <a:ext cx="1034828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B050"/>
                </a:solidFill>
              </a:rPr>
              <a:t>WE AGREED 3b, SHOULD BE CRF-P; 9a, 16a should stay CRF-</a:t>
            </a:r>
            <a:r>
              <a:rPr lang="en-US" sz="3200" dirty="0">
                <a:solidFill>
                  <a:srgbClr val="00B050"/>
                </a:solidFill>
              </a:rPr>
              <a:t>I</a:t>
            </a:r>
            <a:r>
              <a:rPr lang="en-US" sz="3200" dirty="0" smtClean="0">
                <a:solidFill>
                  <a:srgbClr val="00B050"/>
                </a:solidFill>
              </a:rPr>
              <a:t> </a:t>
            </a:r>
            <a:endParaRPr lang="en-US" sz="3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267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445759" y="162250"/>
            <a:ext cx="6522720" cy="915033"/>
          </a:xfrm>
        </p:spPr>
        <p:txBody>
          <a:bodyPr/>
          <a:lstStyle/>
          <a:p>
            <a:r>
              <a:rPr lang="en-US" dirty="0" smtClean="0"/>
              <a:t>Table of CRF-I Unit Changes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17234" y="162250"/>
            <a:ext cx="5228526" cy="6484294"/>
            <a:chOff x="217234" y="162250"/>
            <a:chExt cx="5228526" cy="64842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234" y="162250"/>
              <a:ext cx="5228525" cy="6484294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" name="Rectangle 1"/>
            <p:cNvSpPr/>
            <p:nvPr/>
          </p:nvSpPr>
          <p:spPr>
            <a:xfrm>
              <a:off x="4196079" y="375920"/>
              <a:ext cx="1249680" cy="14528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196080" y="1828800"/>
              <a:ext cx="1249680" cy="4817744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6142512" y="1102360"/>
            <a:ext cx="512921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u="sng" dirty="0"/>
              <a:t>NEW CRF UNIT COUNTS</a:t>
            </a:r>
            <a:r>
              <a:rPr lang="en-US" altLang="en-US" u="sng" dirty="0" smtClean="0"/>
              <a:t>:</a:t>
            </a:r>
          </a:p>
          <a:p>
            <a:endParaRPr lang="en-US" altLang="en-US" u="sng" dirty="0"/>
          </a:p>
          <a:p>
            <a:pPr lvl="1"/>
            <a:r>
              <a:rPr lang="en-US" altLang="en-US" b="1" dirty="0"/>
              <a:t>CRF-I: </a:t>
            </a:r>
            <a:r>
              <a:rPr lang="en-US" altLang="en-US" b="1" dirty="0" smtClean="0"/>
              <a:t>	 n=27 to n=6</a:t>
            </a:r>
            <a:br>
              <a:rPr lang="en-US" altLang="en-US" b="1" dirty="0" smtClean="0"/>
            </a:br>
            <a:endParaRPr lang="en-US" altLang="en-US" b="1" dirty="0" smtClean="0"/>
          </a:p>
          <a:p>
            <a:pPr lvl="1"/>
            <a:r>
              <a:rPr lang="en-US" altLang="en-US" b="1" dirty="0"/>
              <a:t>CRF-P: 	 n=0 to n=22</a:t>
            </a:r>
          </a:p>
          <a:p>
            <a:pPr marL="457200" lvl="1" indent="0"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61424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 of CRF-E &amp; CRF-PE Unit Changes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60" y="2203456"/>
            <a:ext cx="6594732" cy="1172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38" y="3807017"/>
            <a:ext cx="6756976" cy="11726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917014" y="1182747"/>
            <a:ext cx="512921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u="sng" dirty="0"/>
              <a:t>NEW CRF UNIT COUNTS:</a:t>
            </a:r>
          </a:p>
          <a:p>
            <a:pPr lvl="1"/>
            <a:r>
              <a:rPr lang="en-US" altLang="en-US" dirty="0"/>
              <a:t>CRF-I: </a:t>
            </a:r>
            <a:r>
              <a:rPr lang="en-US" altLang="en-US" dirty="0" smtClean="0"/>
              <a:t>	 n=27 to n=6</a:t>
            </a:r>
            <a:br>
              <a:rPr lang="en-US" altLang="en-US" dirty="0" smtClean="0"/>
            </a:br>
            <a:endParaRPr lang="en-US" altLang="en-US" dirty="0"/>
          </a:p>
          <a:p>
            <a:pPr lvl="1"/>
            <a:r>
              <a:rPr lang="en-US" altLang="en-US" dirty="0" smtClean="0"/>
              <a:t>CRF-NR</a:t>
            </a:r>
            <a:r>
              <a:rPr lang="en-US" altLang="en-US" dirty="0"/>
              <a:t>: </a:t>
            </a:r>
            <a:r>
              <a:rPr lang="en-US" altLang="en-US" dirty="0" smtClean="0"/>
              <a:t>	 n=32 to n=31</a:t>
            </a:r>
            <a:br>
              <a:rPr lang="en-US" altLang="en-US" dirty="0" smtClean="0"/>
            </a:br>
            <a:endParaRPr lang="en-US" altLang="en-US" dirty="0" smtClean="0"/>
          </a:p>
          <a:p>
            <a:pPr lvl="1"/>
            <a:endParaRPr lang="en-US" altLang="en-US" dirty="0"/>
          </a:p>
          <a:p>
            <a:pPr lvl="1"/>
            <a:r>
              <a:rPr lang="en-US" altLang="en-US" b="1" dirty="0"/>
              <a:t>CRF-E: 	 n=3 to n=6</a:t>
            </a:r>
            <a:br>
              <a:rPr lang="en-US" altLang="en-US" b="1" dirty="0"/>
            </a:br>
            <a:endParaRPr lang="en-US" altLang="en-US" b="1" dirty="0"/>
          </a:p>
          <a:p>
            <a:pPr lvl="1"/>
            <a:r>
              <a:rPr lang="en-US" altLang="en-US" b="1" dirty="0"/>
              <a:t>CRF-PE:	 n=3 to n=0 (CRF-E now)</a:t>
            </a:r>
          </a:p>
        </p:txBody>
      </p:sp>
    </p:spTree>
    <p:extLst>
      <p:ext uri="{BB962C8B-B14F-4D97-AF65-F5344CB8AC3E}">
        <p14:creationId xmlns:p14="http://schemas.microsoft.com/office/powerpoint/2010/main" val="1015351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35300" y="194305"/>
            <a:ext cx="6956823" cy="1353141"/>
          </a:xfrm>
        </p:spPr>
        <p:txBody>
          <a:bodyPr/>
          <a:lstStyle/>
          <a:p>
            <a:r>
              <a:rPr lang="en-US" dirty="0" smtClean="0"/>
              <a:t>Tables of CRF-NR Unit Changes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964458" y="1916277"/>
            <a:ext cx="512921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u="sng" dirty="0"/>
              <a:t>NEW CRF UNIT COUNTS:</a:t>
            </a:r>
          </a:p>
          <a:p>
            <a:pPr lvl="1"/>
            <a:r>
              <a:rPr lang="en-US" altLang="en-US" dirty="0"/>
              <a:t>CRF-I: </a:t>
            </a:r>
            <a:r>
              <a:rPr lang="en-US" altLang="en-US" dirty="0" smtClean="0"/>
              <a:t>	 n=27 to n=6</a:t>
            </a:r>
            <a:br>
              <a:rPr lang="en-US" altLang="en-US" dirty="0" smtClean="0"/>
            </a:br>
            <a:endParaRPr lang="en-US" altLang="en-US" dirty="0"/>
          </a:p>
          <a:p>
            <a:pPr lvl="1"/>
            <a:r>
              <a:rPr lang="en-US" altLang="en-US" dirty="0" smtClean="0"/>
              <a:t>CRF-E: 	 n=3 to n=6</a:t>
            </a:r>
            <a:br>
              <a:rPr lang="en-US" altLang="en-US" dirty="0" smtClean="0"/>
            </a:br>
            <a:endParaRPr lang="en-US" altLang="en-US" dirty="0"/>
          </a:p>
          <a:p>
            <a:pPr lvl="1"/>
            <a:r>
              <a:rPr lang="en-US" altLang="en-US" dirty="0" smtClean="0"/>
              <a:t>CRF-PE:	 n=3 to n=0 (CRF-E now)</a:t>
            </a:r>
            <a:br>
              <a:rPr lang="en-US" altLang="en-US" dirty="0" smtClean="0"/>
            </a:br>
            <a:endParaRPr lang="en-US" altLang="en-US" dirty="0" smtClean="0"/>
          </a:p>
          <a:p>
            <a:pPr lvl="1"/>
            <a:r>
              <a:rPr lang="en-US" altLang="en-US" dirty="0" smtClean="0"/>
              <a:t>CRF-P: 	 n=0 to n=22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b="1" dirty="0"/>
              <a:t>CRF-NR: 	 n=32 to n=31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192123" y="0"/>
            <a:ext cx="4491220" cy="6560992"/>
            <a:chOff x="7192123" y="0"/>
            <a:chExt cx="4491220" cy="656099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92123" y="0"/>
              <a:ext cx="4491220" cy="6560992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0" name="Rectangle 9"/>
            <p:cNvSpPr/>
            <p:nvPr/>
          </p:nvSpPr>
          <p:spPr>
            <a:xfrm>
              <a:off x="10749280" y="6336366"/>
              <a:ext cx="934063" cy="224625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1818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CRF-I units that changed to CRF-P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92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838200" y="-238984"/>
            <a:ext cx="10515600" cy="1325563"/>
          </a:xfrm>
        </p:spPr>
        <p:txBody>
          <a:bodyPr/>
          <a:lstStyle/>
          <a:p>
            <a:r>
              <a:rPr lang="en-US" dirty="0"/>
              <a:t>CRF-I that became CRF-P, Pt1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335664" y="777279"/>
            <a:ext cx="4584480" cy="2935893"/>
            <a:chOff x="1367481" y="302614"/>
            <a:chExt cx="4993159" cy="3103190"/>
          </a:xfrm>
        </p:grpSpPr>
        <p:grpSp>
          <p:nvGrpSpPr>
            <p:cNvPr id="23" name="Group 22"/>
            <p:cNvGrpSpPr/>
            <p:nvPr/>
          </p:nvGrpSpPr>
          <p:grpSpPr>
            <a:xfrm>
              <a:off x="1367481" y="302614"/>
              <a:ext cx="2471351" cy="2374306"/>
              <a:chOff x="1367481" y="302614"/>
              <a:chExt cx="2471351" cy="2374306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 rotWithShape="1">
              <a:blip r:embed="rId2"/>
              <a:srcRect l="16202" t="11416" r="62406" b="70362"/>
              <a:stretch/>
            </p:blipFill>
            <p:spPr>
              <a:xfrm>
                <a:off x="1367481" y="302614"/>
                <a:ext cx="2471351" cy="1171960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 rotWithShape="1">
              <a:blip r:embed="rId3"/>
              <a:srcRect l="15988" t="12706" r="62265" b="68587"/>
              <a:stretch/>
            </p:blipFill>
            <p:spPr>
              <a:xfrm>
                <a:off x="1376749" y="1537087"/>
                <a:ext cx="2331652" cy="1139833"/>
              </a:xfrm>
              <a:prstGeom prst="rect">
                <a:avLst/>
              </a:prstGeom>
            </p:spPr>
          </p:pic>
        </p:grpSp>
        <p:grpSp>
          <p:nvGrpSpPr>
            <p:cNvPr id="24" name="Group 23"/>
            <p:cNvGrpSpPr/>
            <p:nvPr/>
          </p:nvGrpSpPr>
          <p:grpSpPr>
            <a:xfrm>
              <a:off x="3889289" y="302614"/>
              <a:ext cx="2471351" cy="2374305"/>
              <a:chOff x="3889289" y="302614"/>
              <a:chExt cx="2471351" cy="2374305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 rotWithShape="1">
              <a:blip r:embed="rId2"/>
              <a:srcRect l="16202" t="29267" r="62406" b="52511"/>
              <a:stretch/>
            </p:blipFill>
            <p:spPr>
              <a:xfrm>
                <a:off x="3889289" y="302614"/>
                <a:ext cx="2471351" cy="1171960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 rotWithShape="1">
              <a:blip r:embed="rId3"/>
              <a:srcRect l="15988" t="30381" r="62265" b="50912"/>
              <a:stretch/>
            </p:blipFill>
            <p:spPr>
              <a:xfrm>
                <a:off x="3889289" y="1537086"/>
                <a:ext cx="2331652" cy="1139833"/>
              </a:xfrm>
              <a:prstGeom prst="rect">
                <a:avLst/>
              </a:prstGeom>
            </p:spPr>
          </p:pic>
        </p:grp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48515" y="2739431"/>
              <a:ext cx="3397843" cy="666373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3507981" y="3964486"/>
            <a:ext cx="5038720" cy="3823807"/>
            <a:chOff x="847125" y="2059459"/>
            <a:chExt cx="3428313" cy="2601694"/>
          </a:xfrm>
        </p:grpSpPr>
        <p:grpSp>
          <p:nvGrpSpPr>
            <p:cNvPr id="31" name="Group 30"/>
            <p:cNvGrpSpPr/>
            <p:nvPr/>
          </p:nvGrpSpPr>
          <p:grpSpPr>
            <a:xfrm>
              <a:off x="847125" y="2059459"/>
              <a:ext cx="1764270" cy="1743426"/>
              <a:chOff x="847125" y="2059459"/>
              <a:chExt cx="1764270" cy="1743426"/>
            </a:xfrm>
          </p:grpSpPr>
          <p:pic>
            <p:nvPicPr>
              <p:cNvPr id="55" name="Picture 54"/>
              <p:cNvPicPr>
                <a:picLocks noChangeAspect="1"/>
              </p:cNvPicPr>
              <p:nvPr/>
            </p:nvPicPr>
            <p:blipFill rotWithShape="1">
              <a:blip r:embed="rId5"/>
              <a:srcRect l="16700" t="13151" r="68896" b="72864"/>
              <a:stretch/>
            </p:blipFill>
            <p:spPr>
              <a:xfrm>
                <a:off x="947352" y="2059459"/>
                <a:ext cx="1664043" cy="919961"/>
              </a:xfrm>
              <a:prstGeom prst="rect">
                <a:avLst/>
              </a:prstGeom>
            </p:spPr>
          </p:pic>
          <p:pic>
            <p:nvPicPr>
              <p:cNvPr id="56" name="Picture 55"/>
              <p:cNvPicPr>
                <a:picLocks noChangeAspect="1"/>
              </p:cNvPicPr>
              <p:nvPr/>
            </p:nvPicPr>
            <p:blipFill rotWithShape="1">
              <a:blip r:embed="rId6"/>
              <a:srcRect l="15417" t="10391" r="68444" b="73934"/>
              <a:stretch/>
            </p:blipFill>
            <p:spPr>
              <a:xfrm>
                <a:off x="847125" y="2917727"/>
                <a:ext cx="1636996" cy="885158"/>
              </a:xfrm>
              <a:prstGeom prst="rect">
                <a:avLst/>
              </a:prstGeom>
            </p:spPr>
          </p:pic>
        </p:grpSp>
        <p:grpSp>
          <p:nvGrpSpPr>
            <p:cNvPr id="32" name="Group 31"/>
            <p:cNvGrpSpPr/>
            <p:nvPr/>
          </p:nvGrpSpPr>
          <p:grpSpPr>
            <a:xfrm>
              <a:off x="2611395" y="2059459"/>
              <a:ext cx="1664043" cy="1874940"/>
              <a:chOff x="3125090" y="1989267"/>
              <a:chExt cx="1664043" cy="1874940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 rotWithShape="1">
              <a:blip r:embed="rId5"/>
              <a:srcRect l="16700" t="27631" r="68896" b="58384"/>
              <a:stretch/>
            </p:blipFill>
            <p:spPr>
              <a:xfrm>
                <a:off x="3125090" y="1989267"/>
                <a:ext cx="1664043" cy="919961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 rotWithShape="1">
              <a:blip r:embed="rId6"/>
              <a:srcRect l="15417" t="25556" r="68444" b="58769"/>
              <a:stretch/>
            </p:blipFill>
            <p:spPr>
              <a:xfrm>
                <a:off x="3125090" y="2979420"/>
                <a:ext cx="1636310" cy="884787"/>
              </a:xfrm>
              <a:prstGeom prst="rect">
                <a:avLst/>
              </a:prstGeom>
            </p:spPr>
          </p:pic>
        </p:grp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7352" y="4152037"/>
              <a:ext cx="3160995" cy="509116"/>
            </a:xfrm>
            <a:prstGeom prst="rect">
              <a:avLst/>
            </a:prstGeom>
          </p:spPr>
        </p:pic>
      </p:grpSp>
      <p:grpSp>
        <p:nvGrpSpPr>
          <p:cNvPr id="57" name="Group 56"/>
          <p:cNvGrpSpPr/>
          <p:nvPr/>
        </p:nvGrpSpPr>
        <p:grpSpPr>
          <a:xfrm>
            <a:off x="7501373" y="586203"/>
            <a:ext cx="4116834" cy="3054823"/>
            <a:chOff x="2021841" y="1016000"/>
            <a:chExt cx="3485833" cy="2586600"/>
          </a:xfrm>
        </p:grpSpPr>
        <p:grpSp>
          <p:nvGrpSpPr>
            <p:cNvPr id="58" name="Group 57"/>
            <p:cNvGrpSpPr/>
            <p:nvPr/>
          </p:nvGrpSpPr>
          <p:grpSpPr>
            <a:xfrm>
              <a:off x="2021841" y="1016000"/>
              <a:ext cx="1788160" cy="1952468"/>
              <a:chOff x="2021841" y="1016000"/>
              <a:chExt cx="1788160" cy="1952468"/>
            </a:xfrm>
          </p:grpSpPr>
          <p:pic>
            <p:nvPicPr>
              <p:cNvPr id="63" name="Picture 62"/>
              <p:cNvPicPr>
                <a:picLocks noChangeAspect="1"/>
              </p:cNvPicPr>
              <p:nvPr/>
            </p:nvPicPr>
            <p:blipFill rotWithShape="1">
              <a:blip r:embed="rId8"/>
              <a:srcRect l="16102" t="13216" r="69961" b="72380"/>
              <a:stretch/>
            </p:blipFill>
            <p:spPr>
              <a:xfrm>
                <a:off x="2092961" y="1016000"/>
                <a:ext cx="1645920" cy="944880"/>
              </a:xfrm>
              <a:prstGeom prst="rect">
                <a:avLst/>
              </a:prstGeom>
            </p:spPr>
          </p:pic>
          <p:pic>
            <p:nvPicPr>
              <p:cNvPr id="64" name="Picture 63"/>
              <p:cNvPicPr>
                <a:picLocks noChangeAspect="1"/>
              </p:cNvPicPr>
              <p:nvPr/>
            </p:nvPicPr>
            <p:blipFill rotWithShape="1">
              <a:blip r:embed="rId9"/>
              <a:srcRect l="15327" t="12441" r="69530" b="72380"/>
              <a:stretch/>
            </p:blipFill>
            <p:spPr>
              <a:xfrm>
                <a:off x="2021841" y="1972788"/>
                <a:ext cx="1788160" cy="995680"/>
              </a:xfrm>
              <a:prstGeom prst="rect">
                <a:avLst/>
              </a:prstGeom>
            </p:spPr>
          </p:pic>
        </p:grpSp>
        <p:grpSp>
          <p:nvGrpSpPr>
            <p:cNvPr id="59" name="Group 58"/>
            <p:cNvGrpSpPr/>
            <p:nvPr/>
          </p:nvGrpSpPr>
          <p:grpSpPr>
            <a:xfrm>
              <a:off x="3719514" y="1027908"/>
              <a:ext cx="1788160" cy="1940560"/>
              <a:chOff x="3810001" y="1027908"/>
              <a:chExt cx="1788160" cy="1940560"/>
            </a:xfrm>
          </p:grpSpPr>
          <p:pic>
            <p:nvPicPr>
              <p:cNvPr id="61" name="Picture 60"/>
              <p:cNvPicPr>
                <a:picLocks noChangeAspect="1"/>
              </p:cNvPicPr>
              <p:nvPr/>
            </p:nvPicPr>
            <p:blipFill rotWithShape="1">
              <a:blip r:embed="rId8"/>
              <a:srcRect l="16102" t="27969" r="69961" b="57627"/>
              <a:stretch/>
            </p:blipFill>
            <p:spPr>
              <a:xfrm>
                <a:off x="3914141" y="1027908"/>
                <a:ext cx="1645920" cy="944880"/>
              </a:xfrm>
              <a:prstGeom prst="rect">
                <a:avLst/>
              </a:prstGeom>
            </p:spPr>
          </p:pic>
          <p:pic>
            <p:nvPicPr>
              <p:cNvPr id="62" name="Picture 61"/>
              <p:cNvPicPr>
                <a:picLocks noChangeAspect="1"/>
              </p:cNvPicPr>
              <p:nvPr/>
            </p:nvPicPr>
            <p:blipFill rotWithShape="1">
              <a:blip r:embed="rId9"/>
              <a:srcRect l="15327" t="26536" r="69530" b="58285"/>
              <a:stretch/>
            </p:blipFill>
            <p:spPr>
              <a:xfrm>
                <a:off x="3810001" y="1972788"/>
                <a:ext cx="1788160" cy="995680"/>
              </a:xfrm>
              <a:prstGeom prst="rect">
                <a:avLst/>
              </a:prstGeom>
            </p:spPr>
          </p:pic>
        </p:grp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12328" y="2980376"/>
              <a:ext cx="3395346" cy="6222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1720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CRF-I that became CRF-P, Pt2</a:t>
            </a:r>
            <a:endParaRPr lang="en-US" dirty="0"/>
          </a:p>
        </p:txBody>
      </p:sp>
      <p:grpSp>
        <p:nvGrpSpPr>
          <p:cNvPr id="44" name="Group 43"/>
          <p:cNvGrpSpPr>
            <a:grpSpLocks noChangeAspect="1"/>
          </p:cNvGrpSpPr>
          <p:nvPr/>
        </p:nvGrpSpPr>
        <p:grpSpPr>
          <a:xfrm>
            <a:off x="82046" y="1196888"/>
            <a:ext cx="3040185" cy="2743200"/>
            <a:chOff x="3706" y="1754796"/>
            <a:chExt cx="1686559" cy="1521805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2"/>
            <a:srcRect l="15758" t="10903" r="69960" b="76696"/>
            <a:stretch/>
          </p:blipFill>
          <p:spPr>
            <a:xfrm>
              <a:off x="3706" y="1754796"/>
              <a:ext cx="1686559" cy="79756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3"/>
            <a:srcRect l="16336" t="10601" r="69745" b="76846"/>
            <a:stretch/>
          </p:blipFill>
          <p:spPr>
            <a:xfrm>
              <a:off x="49994" y="2506637"/>
              <a:ext cx="1567449" cy="769964"/>
            </a:xfrm>
            <a:prstGeom prst="rect">
              <a:avLst/>
            </a:prstGeom>
          </p:spPr>
        </p:pic>
      </p:grpSp>
      <p:grpSp>
        <p:nvGrpSpPr>
          <p:cNvPr id="45" name="Group 44"/>
          <p:cNvGrpSpPr>
            <a:grpSpLocks noChangeAspect="1"/>
          </p:cNvGrpSpPr>
          <p:nvPr/>
        </p:nvGrpSpPr>
        <p:grpSpPr>
          <a:xfrm>
            <a:off x="3348526" y="1305725"/>
            <a:ext cx="2747474" cy="2705388"/>
            <a:chOff x="1736553" y="1754797"/>
            <a:chExt cx="1545478" cy="1521804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2"/>
            <a:srcRect l="17353" t="22830" r="69960" b="64769"/>
            <a:stretch/>
          </p:blipFill>
          <p:spPr>
            <a:xfrm>
              <a:off x="1783866" y="1754797"/>
              <a:ext cx="1498165" cy="79756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3"/>
            <a:srcRect l="17351" t="23563" r="69656" b="63884"/>
            <a:stretch/>
          </p:blipFill>
          <p:spPr>
            <a:xfrm>
              <a:off x="1736553" y="2506637"/>
              <a:ext cx="1463265" cy="769964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6096000" y="1191732"/>
            <a:ext cx="3200597" cy="2786065"/>
            <a:chOff x="3318928" y="1765300"/>
            <a:chExt cx="1686559" cy="1468121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2"/>
            <a:srcRect l="15758" t="35547" r="69960" b="52052"/>
            <a:stretch/>
          </p:blipFill>
          <p:spPr>
            <a:xfrm>
              <a:off x="3318928" y="1765300"/>
              <a:ext cx="1686559" cy="79756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3"/>
            <a:srcRect l="16336" t="35779" r="69745" b="51668"/>
            <a:stretch/>
          </p:blipFill>
          <p:spPr>
            <a:xfrm>
              <a:off x="3378482" y="2463457"/>
              <a:ext cx="1567449" cy="769964"/>
            </a:xfrm>
            <a:prstGeom prst="rect">
              <a:avLst/>
            </a:prstGeom>
          </p:spPr>
        </p:pic>
      </p:grpSp>
      <p:grpSp>
        <p:nvGrpSpPr>
          <p:cNvPr id="54" name="Group 53"/>
          <p:cNvGrpSpPr/>
          <p:nvPr/>
        </p:nvGrpSpPr>
        <p:grpSpPr>
          <a:xfrm>
            <a:off x="3189348" y="4151330"/>
            <a:ext cx="2919676" cy="2541528"/>
            <a:chOff x="5248399" y="1765300"/>
            <a:chExt cx="1686559" cy="1468121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2"/>
            <a:srcRect l="15758" t="47395" r="69960" b="40204"/>
            <a:stretch/>
          </p:blipFill>
          <p:spPr>
            <a:xfrm>
              <a:off x="5248399" y="1765300"/>
              <a:ext cx="1686559" cy="79756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3"/>
            <a:srcRect l="16336" t="47705" r="69745" b="39742"/>
            <a:stretch/>
          </p:blipFill>
          <p:spPr>
            <a:xfrm>
              <a:off x="5307953" y="2463457"/>
              <a:ext cx="1567449" cy="769964"/>
            </a:xfrm>
            <a:prstGeom prst="rect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6450323" y="4288969"/>
            <a:ext cx="2846274" cy="2266250"/>
            <a:chOff x="6932925" y="1757680"/>
            <a:chExt cx="1686559" cy="1463041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2"/>
            <a:srcRect l="15758" t="72560" r="69960" b="15039"/>
            <a:stretch/>
          </p:blipFill>
          <p:spPr>
            <a:xfrm>
              <a:off x="6932925" y="1757680"/>
              <a:ext cx="1686559" cy="797560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3"/>
            <a:srcRect l="16336" t="72468" r="69745" b="14979"/>
            <a:stretch/>
          </p:blipFill>
          <p:spPr>
            <a:xfrm>
              <a:off x="7029376" y="2450757"/>
              <a:ext cx="1567449" cy="769964"/>
            </a:xfrm>
            <a:prstGeom prst="rect">
              <a:avLst/>
            </a:prstGeom>
          </p:spPr>
        </p:pic>
      </p:grpSp>
      <p:grpSp>
        <p:nvGrpSpPr>
          <p:cNvPr id="50" name="Group 49"/>
          <p:cNvGrpSpPr/>
          <p:nvPr/>
        </p:nvGrpSpPr>
        <p:grpSpPr>
          <a:xfrm>
            <a:off x="259290" y="4154870"/>
            <a:ext cx="2685696" cy="2675029"/>
            <a:chOff x="7150609" y="1757680"/>
            <a:chExt cx="1468875" cy="1463041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2"/>
            <a:srcRect l="17644" t="60317" r="69917" b="27282"/>
            <a:stretch/>
          </p:blipFill>
          <p:spPr>
            <a:xfrm>
              <a:off x="7150609" y="1757680"/>
              <a:ext cx="1468875" cy="797560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 rotWithShape="1">
            <a:blip r:embed="rId3"/>
            <a:srcRect l="18022" t="60480" r="69745" b="26967"/>
            <a:stretch/>
          </p:blipFill>
          <p:spPr>
            <a:xfrm>
              <a:off x="7219189" y="2450757"/>
              <a:ext cx="1377636" cy="769964"/>
            </a:xfrm>
            <a:prstGeom prst="rect">
              <a:avLst/>
            </a:prstGeom>
          </p:spPr>
        </p:pic>
      </p:grpSp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5613" y="107520"/>
            <a:ext cx="3544341" cy="118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370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626" y="170320"/>
            <a:ext cx="2584945" cy="115579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314907" y="1401151"/>
            <a:ext cx="2463047" cy="2445940"/>
            <a:chOff x="1373139" y="1737444"/>
            <a:chExt cx="1672281" cy="166066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17128" t="10264" r="69395" b="76532"/>
            <a:stretch/>
          </p:blipFill>
          <p:spPr>
            <a:xfrm>
              <a:off x="1461449" y="1737444"/>
              <a:ext cx="1556951" cy="84923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l="16843" t="10519" r="68682" b="76865"/>
            <a:stretch/>
          </p:blipFill>
          <p:spPr>
            <a:xfrm>
              <a:off x="1373139" y="2586682"/>
              <a:ext cx="1672281" cy="811428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249241" y="3984266"/>
            <a:ext cx="2607923" cy="2567580"/>
            <a:chOff x="1430805" y="4329561"/>
            <a:chExt cx="1672281" cy="164641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31175" t="10265" r="55348" b="76873"/>
            <a:stretch/>
          </p:blipFill>
          <p:spPr>
            <a:xfrm>
              <a:off x="1430805" y="4329561"/>
              <a:ext cx="1556951" cy="82732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31532" t="10519" r="53993" b="76746"/>
            <a:stretch/>
          </p:blipFill>
          <p:spPr>
            <a:xfrm>
              <a:off x="1430805" y="5156886"/>
              <a:ext cx="1672281" cy="819087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3086670" y="1476700"/>
            <a:ext cx="2403896" cy="2370391"/>
            <a:chOff x="3103086" y="1737444"/>
            <a:chExt cx="1672281" cy="166066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/>
            <a:srcRect l="17128" t="22560" r="69395" b="64236"/>
            <a:stretch/>
          </p:blipFill>
          <p:spPr>
            <a:xfrm>
              <a:off x="3160752" y="1737444"/>
              <a:ext cx="1556951" cy="84923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/>
            <a:srcRect l="16843" t="23199" r="68682" b="64185"/>
            <a:stretch/>
          </p:blipFill>
          <p:spPr>
            <a:xfrm>
              <a:off x="3103086" y="2586682"/>
              <a:ext cx="1672281" cy="811428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5747111" y="1484145"/>
            <a:ext cx="2440010" cy="2423063"/>
            <a:chOff x="4833033" y="1737444"/>
            <a:chExt cx="1672281" cy="166066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/>
            <a:srcRect l="17342" t="35368" r="69181" b="51428"/>
            <a:stretch/>
          </p:blipFill>
          <p:spPr>
            <a:xfrm>
              <a:off x="4890699" y="1737444"/>
              <a:ext cx="1556951" cy="849238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4"/>
            <a:srcRect l="16843" t="35751" r="68682" b="51633"/>
            <a:stretch/>
          </p:blipFill>
          <p:spPr>
            <a:xfrm>
              <a:off x="4833033" y="2586682"/>
              <a:ext cx="1672281" cy="811428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8329273" y="1520919"/>
            <a:ext cx="2390335" cy="2373733"/>
            <a:chOff x="6451273" y="1737444"/>
            <a:chExt cx="1672281" cy="166066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3"/>
            <a:srcRect l="17128" t="47152" r="69395" b="39644"/>
            <a:stretch/>
          </p:blipFill>
          <p:spPr>
            <a:xfrm>
              <a:off x="6508939" y="1737444"/>
              <a:ext cx="1556951" cy="849238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/>
            <a:srcRect l="16843" t="46382" r="68682" b="41002"/>
            <a:stretch/>
          </p:blipFill>
          <p:spPr>
            <a:xfrm>
              <a:off x="6451273" y="2586682"/>
              <a:ext cx="1672281" cy="811428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5729880" y="4091774"/>
            <a:ext cx="2550520" cy="2460071"/>
            <a:chOff x="8181220" y="1737444"/>
            <a:chExt cx="1672281" cy="166066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3"/>
            <a:srcRect l="17128" t="60216" r="69395" b="26580"/>
            <a:stretch/>
          </p:blipFill>
          <p:spPr>
            <a:xfrm>
              <a:off x="8238886" y="1737444"/>
              <a:ext cx="1556951" cy="849238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4"/>
            <a:srcRect l="16843" t="60599" r="68682" b="26785"/>
            <a:stretch/>
          </p:blipFill>
          <p:spPr>
            <a:xfrm>
              <a:off x="8181220" y="2586682"/>
              <a:ext cx="1672281" cy="811428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8396781" y="4084105"/>
            <a:ext cx="2448560" cy="2467740"/>
            <a:chOff x="9733556" y="1737444"/>
            <a:chExt cx="1672281" cy="1685380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3"/>
            <a:srcRect l="17271" t="72512" r="69252" b="14284"/>
            <a:stretch/>
          </p:blipFill>
          <p:spPr>
            <a:xfrm>
              <a:off x="9799460" y="1737444"/>
              <a:ext cx="1556951" cy="84923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4"/>
            <a:srcRect l="16985" t="73022" r="68540" b="14362"/>
            <a:stretch/>
          </p:blipFill>
          <p:spPr>
            <a:xfrm>
              <a:off x="9733556" y="2611396"/>
              <a:ext cx="1672281" cy="811428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2873456" y="4000430"/>
            <a:ext cx="2740047" cy="2531908"/>
            <a:chOff x="3333748" y="4407884"/>
            <a:chExt cx="1696995" cy="1568088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3"/>
            <a:srcRect l="31175" t="22688" r="55348" b="67523"/>
            <a:stretch/>
          </p:blipFill>
          <p:spPr>
            <a:xfrm>
              <a:off x="3473792" y="4407884"/>
              <a:ext cx="1556951" cy="629616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4"/>
            <a:srcRect l="30534" t="23455" r="54991" b="63810"/>
            <a:stretch/>
          </p:blipFill>
          <p:spPr>
            <a:xfrm>
              <a:off x="3333748" y="5156885"/>
              <a:ext cx="1672281" cy="819087"/>
            </a:xfrm>
            <a:prstGeom prst="rect">
              <a:avLst/>
            </a:prstGeom>
          </p:spPr>
        </p:pic>
      </p:grpSp>
      <p:sp>
        <p:nvSpPr>
          <p:cNvPr id="63" name="Title 6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CRF-I that became CRF-P, </a:t>
            </a:r>
            <a:r>
              <a:rPr lang="en-US" dirty="0" smtClean="0"/>
              <a:t>Pt3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972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CRF-I units that are still CRF-I: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tabLst>
                <a:tab pos="2001838" algn="l"/>
              </a:tabLst>
            </a:pPr>
            <a:r>
              <a:rPr lang="en-US" sz="4400" b="1" i="1" dirty="0"/>
              <a:t>Do we think they should stay CRF-I??</a:t>
            </a:r>
          </a:p>
        </p:txBody>
      </p:sp>
    </p:spTree>
    <p:extLst>
      <p:ext uri="{BB962C8B-B14F-4D97-AF65-F5344CB8AC3E}">
        <p14:creationId xmlns:p14="http://schemas.microsoft.com/office/powerpoint/2010/main" val="2891311691"/>
      </p:ext>
    </p:extLst>
  </p:cSld>
  <p:clrMapOvr>
    <a:masterClrMapping/>
  </p:clrMapOvr>
</p:sld>
</file>

<file path=ppt/theme/theme1.xml><?xml version="1.0" encoding="utf-8"?>
<a:theme xmlns:a="http://schemas.openxmlformats.org/drawingml/2006/main" name="My New Default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y New Default" id="{DB008E62-7F30-471D-90C3-81677609F319}" vid="{5670C421-D13A-4259-A2CC-AE9AC30F518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204</TotalTime>
  <Words>134</Words>
  <Application>Microsoft Office PowerPoint</Application>
  <PresentationFormat>Widescreen</PresentationFormat>
  <Paragraphs>34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My New Default</vt:lpstr>
      <vt:lpstr>CRF-I Units:  some change some didn’t.</vt:lpstr>
      <vt:lpstr>Table of CRF-I Unit Changes</vt:lpstr>
      <vt:lpstr>Tables of CRF-E &amp; CRF-PE Unit Changes</vt:lpstr>
      <vt:lpstr>Tables of CRF-NR Unit Changes</vt:lpstr>
      <vt:lpstr>CRF-I units that changed to CRF-P</vt:lpstr>
      <vt:lpstr>CRF-I that became CRF-P, Pt1</vt:lpstr>
      <vt:lpstr>CRF-I that became CRF-P, Pt2</vt:lpstr>
      <vt:lpstr>CRF-I that became CRF-P, Pt3</vt:lpstr>
      <vt:lpstr>CRF-I units that are still CRF-I: </vt:lpstr>
      <vt:lpstr>PowerPoint Presentation</vt:lpstr>
      <vt:lpstr>PowerPoint Presentation</vt:lpstr>
    </vt:vector>
  </TitlesOfParts>
  <Company>University of Maryland School of Medicine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Irving, James</dc:creator>
  <cp:lastModifiedBy>Irving, James</cp:lastModifiedBy>
  <cp:revision>51</cp:revision>
  <cp:lastPrinted>2018-05-07T16:58:12Z</cp:lastPrinted>
  <dcterms:created xsi:type="dcterms:W3CDTF">2018-05-07T14:38:53Z</dcterms:created>
  <dcterms:modified xsi:type="dcterms:W3CDTF">2018-05-07T18:07:59Z</dcterms:modified>
</cp:coreProperties>
</file>